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11927" r:id="rId2"/>
    <p:sldId id="1192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4" autoAdjust="0"/>
    <p:restoredTop sz="94660"/>
  </p:normalViewPr>
  <p:slideViewPr>
    <p:cSldViewPr snapToGrid="0">
      <p:cViewPr>
        <p:scale>
          <a:sx n="125" d="100"/>
          <a:sy n="125" d="100"/>
        </p:scale>
        <p:origin x="143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9" y="1"/>
            <a:ext cx="3273053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7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6877411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1"/>
            <a:ext cx="11339774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3292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999044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5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0842"/>
            <a:ext cx="3630521" cy="265598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654320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0"/>
            <a:ext cx="5547873" cy="26750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281741571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2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71560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6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/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4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</p:txBody>
      </p:sp>
    </p:spTree>
    <p:extLst>
      <p:ext uri="{BB962C8B-B14F-4D97-AF65-F5344CB8AC3E}">
        <p14:creationId xmlns:p14="http://schemas.microsoft.com/office/powerpoint/2010/main" val="37288781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3032458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Photo layout</a:t>
            </a:r>
          </a:p>
        </p:txBody>
      </p:sp>
    </p:spTree>
    <p:extLst>
      <p:ext uri="{BB962C8B-B14F-4D97-AF65-F5344CB8AC3E}">
        <p14:creationId xmlns:p14="http://schemas.microsoft.com/office/powerpoint/2010/main" val="9645011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99037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4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40274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50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3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3213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064"/>
          <a:stretch/>
        </p:blipFill>
        <p:spPr>
          <a:xfrm>
            <a:off x="70310" y="1"/>
            <a:ext cx="2059942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75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2" y="1179839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5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2388F-EBC5-45C4-93C9-67EC7FB5FE00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DAC5C-9A56-4D9E-8AF6-312FD34F3FC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34989FB-53EF-4244-9C95-66A026C7BD5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32262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1179837"/>
            <a:ext cx="11336039" cy="4961874"/>
          </a:xfrm>
        </p:spPr>
        <p:txBody>
          <a:bodyPr bIns="1737360" anchor="ctr">
            <a:noAutofit/>
          </a:bodyPr>
          <a:lstStyle>
            <a:lvl1pPr algn="ctr">
              <a:defRPr sz="1765" b="1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39BF9-0F1F-4C98-A975-A8B02B5F566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5EE471-B5D1-430F-A19C-C02BBEF33103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BBDCEA-9E1B-4AA4-A1F7-76CA781FB5E2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511463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704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198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2302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8070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789" b="107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35448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05471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3F24-BF53-4EF0-8FC2-26C4B3641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91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031D2-4655-4BFE-8E2E-4966C2953E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57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064"/>
          <a:stretch/>
        </p:blipFill>
        <p:spPr>
          <a:xfrm>
            <a:off x="70310" y="1"/>
            <a:ext cx="2059942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37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908F6-09A6-45CD-B0FF-4C09BE19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1B5D9-BCF1-4CCB-B0EA-E6EDB315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7452C-E6B3-487F-A113-02F43FA6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D0B9B-ACC2-45DE-ADA1-BCA6FA48F5EE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B432E-801D-49CD-B775-D78628EA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C5FB-8B79-4C3A-A405-6B0284F04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89F8D-3C43-4604-AB87-C2695FB5F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050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3600" kern="1200" cap="all" spc="300" dirty="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474907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24160"/>
            <a:ext cx="5826760" cy="72635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1600" cap="all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buNone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691046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73623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F84E792-E4E1-427D-BAC4-FE6E519D839F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02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562FC58-241D-49FF-B627-53CA162710C1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993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971AA97-C75B-4C43-A9FD-396B975FFE93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24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9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54" indent="0">
              <a:buNone/>
              <a:defRPr sz="1765"/>
            </a:lvl2pPr>
            <a:lvl3pPr marL="448107" indent="0">
              <a:buNone/>
              <a:defRPr sz="1765"/>
            </a:lvl3pPr>
            <a:lvl4pPr marL="672161" indent="0">
              <a:buNone/>
              <a:defRPr sz="1765"/>
            </a:lvl4pPr>
            <a:lvl5pPr marL="896214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55054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947824"/>
          </a:xfrm>
        </p:spPr>
        <p:txBody>
          <a:bodyPr wrap="square" lIns="0" tIns="0" rIns="0" bIns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0" i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rgbClr val="000000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000000"/>
                </a:solidFill>
                <a:latin typeface="+mn-lt"/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16pt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34pt</a:t>
            </a:r>
          </a:p>
        </p:txBody>
      </p:sp>
    </p:spTree>
    <p:extLst>
      <p:ext uri="{BB962C8B-B14F-4D97-AF65-F5344CB8AC3E}">
        <p14:creationId xmlns:p14="http://schemas.microsoft.com/office/powerpoint/2010/main" val="38117808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18640"/>
          </a:xfrm>
        </p:spPr>
        <p:txBody>
          <a:bodyPr wrap="square" lIns="0" tIns="0" rIns="0" bIns="0">
            <a:spAutoFit/>
          </a:bodyPr>
          <a:lstStyle>
            <a:lvl1pPr marL="280067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04120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</a:defRPr>
            </a:lvl2pPr>
            <a:lvl3pPr marL="728174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16pt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255628208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 rot="5400000">
            <a:off x="9044630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3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20" y="1110106"/>
            <a:ext cx="11336039" cy="2148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3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09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transition>
    <p:fade/>
  </p:transition>
  <p:hf sldNum="0"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400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5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24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07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j-lt"/>
          <a:ea typeface="+mn-ea"/>
          <a:cs typeface="+mn-cs"/>
        </a:defRPr>
      </a:lvl3pPr>
      <a:lvl4pPr marL="672161" marR="0" indent="0" algn="l" defTabSz="914192" rtl="0" eaLnBrk="1" fontAlgn="auto" latinLnBrk="0" hangingPunct="1">
        <a:lnSpc>
          <a:spcPct val="11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21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2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01">
          <p15:clr>
            <a:srgbClr val="C35EA4"/>
          </p15:clr>
        </p15:guide>
        <p15:guide id="4" pos="1547">
          <p15:clr>
            <a:srgbClr val="C35EA4"/>
          </p15:clr>
        </p15:guide>
        <p15:guide id="5" pos="2660">
          <p15:clr>
            <a:srgbClr val="C35EA4"/>
          </p15:clr>
        </p15:guide>
        <p15:guide id="6" pos="2806">
          <p15:clr>
            <a:srgbClr val="C35EA4"/>
          </p15:clr>
        </p15:guide>
        <p15:guide id="7" pos="3921">
          <p15:clr>
            <a:srgbClr val="C35EA4"/>
          </p15:clr>
        </p15:guide>
        <p15:guide id="8" pos="4069">
          <p15:clr>
            <a:srgbClr val="C35EA4"/>
          </p15:clr>
        </p15:guide>
        <p15:guide id="9" pos="5181">
          <p15:clr>
            <a:srgbClr val="C35EA4"/>
          </p15:clr>
        </p15:guide>
        <p15:guide id="10" pos="5327">
          <p15:clr>
            <a:srgbClr val="C35EA4"/>
          </p15:clr>
        </p15:guide>
        <p15:guide id="11" pos="6444">
          <p15:clr>
            <a:srgbClr val="C35EA4"/>
          </p15:clr>
        </p15:guide>
        <p15:guide id="12" pos="6590">
          <p15:clr>
            <a:srgbClr val="C35EA4"/>
          </p15:clr>
        </p15:guide>
        <p15:guide id="16" pos="279">
          <p15:clr>
            <a:srgbClr val="F26B43"/>
          </p15:clr>
        </p15:guide>
        <p15:guide id="17" pos="7710">
          <p15:clr>
            <a:srgbClr val="F26B43"/>
          </p15:clr>
        </p15:guide>
        <p15:guide id="18" orient="horz" pos="773">
          <p15:clr>
            <a:srgbClr val="5ACBF0"/>
          </p15:clr>
        </p15:guide>
        <p15:guide id="19" orient="horz" pos="1399">
          <p15:clr>
            <a:srgbClr val="5ACBF0"/>
          </p15:clr>
        </p15:guide>
        <p15:guide id="20" orient="horz" pos="624">
          <p15:clr>
            <a:srgbClr val="5ACBF0"/>
          </p15:clr>
        </p15:guide>
        <p15:guide id="21" orient="horz" pos="1545">
          <p15:clr>
            <a:srgbClr val="5ACBF0"/>
          </p15:clr>
        </p15:guide>
        <p15:guide id="22" orient="horz" pos="2169">
          <p15:clr>
            <a:srgbClr val="5ACBF0"/>
          </p15:clr>
        </p15:guide>
        <p15:guide id="23" orient="horz" pos="2320">
          <p15:clr>
            <a:srgbClr val="5ACBF0"/>
          </p15:clr>
        </p15:guide>
        <p15:guide id="25" orient="horz" pos="286">
          <p15:clr>
            <a:srgbClr val="F26B43"/>
          </p15:clr>
        </p15:guide>
        <p15:guide id="26" orient="horz" pos="4209">
          <p15:clr>
            <a:srgbClr val="F26B43"/>
          </p15:clr>
        </p15:guide>
        <p15:guide id="27" orient="horz" pos="2947">
          <p15:clr>
            <a:srgbClr val="5ACBF0"/>
          </p15:clr>
        </p15:guide>
        <p15:guide id="28" orient="horz" pos="3092">
          <p15:clr>
            <a:srgbClr val="5ACBF0"/>
          </p15:clr>
        </p15:guide>
        <p15:guide id="29" orient="horz" pos="3721">
          <p15:clr>
            <a:srgbClr val="5ACBF0"/>
          </p15:clr>
        </p15:guide>
        <p15:guide id="30" orient="horz" pos="3867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sv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450399-9912-4C7D-A85F-9EA3EAF4F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Analytics </a:t>
            </a:r>
          </a:p>
        </p:txBody>
      </p:sp>
      <p:sp>
        <p:nvSpPr>
          <p:cNvPr id="6" name="empowering world's worker">
            <a:extLst>
              <a:ext uri="{FF2B5EF4-FFF2-40B4-BE49-F238E27FC236}">
                <a16:creationId xmlns:a16="http://schemas.microsoft.com/office/drawing/2014/main" id="{78052C4F-87BB-4F1C-BF2F-43938A411C5E}"/>
              </a:ext>
            </a:extLst>
          </p:cNvPr>
          <p:cNvSpPr/>
          <p:nvPr/>
        </p:nvSpPr>
        <p:spPr bwMode="auto">
          <a:xfrm>
            <a:off x="426424" y="908315"/>
            <a:ext cx="7757574" cy="2215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marR="0" lvl="0" indent="0" algn="l" defTabSz="79796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Limitless analytics service with unmatched time to insight</a:t>
            </a:r>
            <a:endParaRPr kumimoji="0" lang="en-US" sz="1600" b="0" i="0" u="none" strike="noStrike" kern="1200" cap="none" spc="0" normalizeH="0" baseline="0" noProof="0" dirty="0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AE8E0B-D05A-43CA-A549-C61E6BBE8883}"/>
              </a:ext>
            </a:extLst>
          </p:cNvPr>
          <p:cNvSpPr/>
          <p:nvPr/>
        </p:nvSpPr>
        <p:spPr bwMode="auto">
          <a:xfrm>
            <a:off x="553885" y="1393053"/>
            <a:ext cx="8040606" cy="4832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softEdge rad="12700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18872" tIns="16459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70C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A958CCD-ABAD-48E0-8FE2-C9F98C6511C0}"/>
              </a:ext>
            </a:extLst>
          </p:cNvPr>
          <p:cNvGrpSpPr/>
          <p:nvPr/>
        </p:nvGrpSpPr>
        <p:grpSpPr>
          <a:xfrm>
            <a:off x="775753" y="1813292"/>
            <a:ext cx="7655325" cy="3311529"/>
            <a:chOff x="1115729" y="2187385"/>
            <a:chExt cx="7655325" cy="33115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54600A-9D34-4C7B-A7F9-A362A99C9292}"/>
                </a:ext>
              </a:extLst>
            </p:cNvPr>
            <p:cNvSpPr/>
            <p:nvPr/>
          </p:nvSpPr>
          <p:spPr bwMode="auto">
            <a:xfrm>
              <a:off x="1116434" y="2454682"/>
              <a:ext cx="7654620" cy="3044232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18872" tIns="16459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38BBBA-A5B8-4972-9F5A-E7C201751809}"/>
                </a:ext>
              </a:extLst>
            </p:cNvPr>
            <p:cNvSpPr/>
            <p:nvPr/>
          </p:nvSpPr>
          <p:spPr bwMode="auto">
            <a:xfrm>
              <a:off x="1115729" y="2187385"/>
              <a:ext cx="1820290" cy="277116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8872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Synapse Analytics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0827C0C-A2B0-4D09-B7A8-6458E0B87929}"/>
              </a:ext>
            </a:extLst>
          </p:cNvPr>
          <p:cNvSpPr/>
          <p:nvPr/>
        </p:nvSpPr>
        <p:spPr bwMode="auto">
          <a:xfrm>
            <a:off x="892021" y="2647407"/>
            <a:ext cx="7428235" cy="235079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90500" dist="508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18872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Platform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EA3A49-F255-4B80-8747-0FB97BBE2E16}"/>
              </a:ext>
            </a:extLst>
          </p:cNvPr>
          <p:cNvGrpSpPr/>
          <p:nvPr/>
        </p:nvGrpSpPr>
        <p:grpSpPr>
          <a:xfrm>
            <a:off x="772577" y="4998201"/>
            <a:ext cx="7654620" cy="1057692"/>
            <a:chOff x="772577" y="4998201"/>
            <a:chExt cx="7654620" cy="10576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A165CF-1CDC-434B-8ADD-03082CA25B44}"/>
                </a:ext>
              </a:extLst>
            </p:cNvPr>
            <p:cNvSpPr/>
            <p:nvPr/>
          </p:nvSpPr>
          <p:spPr bwMode="auto">
            <a:xfrm>
              <a:off x="772577" y="5337965"/>
              <a:ext cx="7654620" cy="71792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18872" tIns="11887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502040204020203" pitchFamily="34" charset="0"/>
                </a:rPr>
                <a:t>Azure</a:t>
              </a: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502040204020203" pitchFamily="34" charset="0"/>
                </a:rPr>
                <a:t>Data Lake Storage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FF6E47-23C5-4A67-9823-C4714F0669B6}"/>
                </a:ext>
              </a:extLst>
            </p:cNvPr>
            <p:cNvSpPr txBox="1"/>
            <p:nvPr/>
          </p:nvSpPr>
          <p:spPr>
            <a:xfrm>
              <a:off x="6724420" y="5453263"/>
              <a:ext cx="1414300" cy="484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Common Data Model</a:t>
              </a:r>
            </a:p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Enterprise Security</a:t>
              </a:r>
            </a:p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Optimized for Analytics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3BE2FFE-D754-4C7C-BCCB-2F0D8B396188}"/>
                </a:ext>
              </a:extLst>
            </p:cNvPr>
            <p:cNvGrpSpPr/>
            <p:nvPr/>
          </p:nvGrpSpPr>
          <p:grpSpPr>
            <a:xfrm>
              <a:off x="3931915" y="4998201"/>
              <a:ext cx="2436090" cy="774917"/>
              <a:chOff x="4053274" y="4916113"/>
              <a:chExt cx="2436090" cy="857006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CF1A39-0075-4FA4-ADB3-0D4C88F63A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53274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A08610E-A314-4A75-B9B3-2DC75E4737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6264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33CACC8-1351-4061-833E-3886F45A37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39862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A4253C-AD68-4811-B626-AEF12EA9C6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7618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9E2B07C-5840-4E76-9961-BAED39D3F7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557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25D8228-CABD-48BE-B2FD-F8B9CBEC4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0579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D386C60-4191-46F7-802C-2B9D531544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5679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C1B94F7-9F65-4F6D-8F49-E6840E434E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83807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7CAD5DC-6FBB-461B-8992-5B4D2827C4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679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34BE2AE-161F-4C8F-829C-9531DB2459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6978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92C06B9-08B9-4E52-B4D3-3A3B8FA0AE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5217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B1D975C-3AA3-481A-BEBC-A9D59E761F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516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69D3AE7-2E91-41D8-AD0B-D1ECA3D8FB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38766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D3AFC8F-FCEA-4AEB-BC7B-7B16368CD2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26522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2A81E13-EB0B-4A6E-8D23-2EE7113ACF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9461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A99B171-D7FD-402F-9800-BAF64A1507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4702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2C4D812-5626-4539-8C73-0DB6B39507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4583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79B3711-8A14-48E1-B6A1-C6E95F14FA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82711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E9959F9-6C20-4AB5-836A-8521B8437F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5702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96833F7-1C59-41D2-9D4F-8417F03101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68692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4A68315-2FE5-4721-94EB-C5553BA526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43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8795316-3792-40A1-ACBC-37A71B46CA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7194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5A90FE8-A567-44FD-A403-2133BC5139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0133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5A4382F-3490-43EB-857A-0C00601956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5374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6CFE2EC-E362-4235-AD4B-2896DC1C08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5255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7011FEC-1B27-4B3B-9EA6-A3ECA49C7A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974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3B14C8C-BBDA-4A8D-A229-0F24D175B7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6374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2C04F8A-5A90-4F6C-85DB-0E9ABEF3F5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364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DB36C69-98B0-40A2-AD4A-5674747177AC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247767" y="5807479"/>
            <a:ext cx="823208" cy="9247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CD1C0D0-FBFF-4E66-AECF-DE65604BB1C7}"/>
              </a:ext>
            </a:extLst>
          </p:cNvPr>
          <p:cNvSpPr/>
          <p:nvPr/>
        </p:nvSpPr>
        <p:spPr bwMode="auto">
          <a:xfrm>
            <a:off x="9070975" y="5577561"/>
            <a:ext cx="2538413" cy="478329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lake integrated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and Common Data Model aware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E778D1-F36B-4F99-BE6E-061554CFF1DA}"/>
              </a:ext>
            </a:extLst>
          </p:cNvPr>
          <p:cNvSpPr/>
          <p:nvPr/>
        </p:nvSpPr>
        <p:spPr bwMode="auto">
          <a:xfrm>
            <a:off x="2052413" y="4424534"/>
            <a:ext cx="1612367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METASTORE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53DD55B-E7DD-4EDA-8046-553354EE11EB}"/>
              </a:ext>
            </a:extLst>
          </p:cNvPr>
          <p:cNvSpPr/>
          <p:nvPr/>
        </p:nvSpPr>
        <p:spPr bwMode="auto">
          <a:xfrm>
            <a:off x="2052413" y="3331416"/>
            <a:ext cx="1612366" cy="4304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SECURITY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545D86-76AA-424C-A711-D569E3AF3F45}"/>
              </a:ext>
            </a:extLst>
          </p:cNvPr>
          <p:cNvSpPr/>
          <p:nvPr/>
        </p:nvSpPr>
        <p:spPr bwMode="auto">
          <a:xfrm>
            <a:off x="2052413" y="2781843"/>
            <a:ext cx="1612366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MANAGEMENT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464004-5A22-4B58-8133-C5D17DE63CF0}"/>
              </a:ext>
            </a:extLst>
          </p:cNvPr>
          <p:cNvSpPr/>
          <p:nvPr/>
        </p:nvSpPr>
        <p:spPr bwMode="auto">
          <a:xfrm>
            <a:off x="2052413" y="3874962"/>
            <a:ext cx="1612366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MONITORING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71B03A-81D6-478F-BD24-4FBE61123CBB}"/>
              </a:ext>
            </a:extLst>
          </p:cNvPr>
          <p:cNvSpPr/>
          <p:nvPr/>
        </p:nvSpPr>
        <p:spPr bwMode="auto">
          <a:xfrm>
            <a:off x="9070975" y="4838611"/>
            <a:ext cx="2538413" cy="647920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Integrated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platform services 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for, management, security, monitoring, and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metastore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F0E0A25-6A3F-4F14-ACA8-E489033D7762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8189008" y="4861043"/>
            <a:ext cx="881967" cy="301528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7AE5EB2-1FDA-46F8-A22D-C8910947F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77839" y="2781843"/>
            <a:ext cx="0" cy="207920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rgbClr val="50E6FF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9CF6DD72-B710-49D1-94A5-A87AE0396FE3}"/>
              </a:ext>
            </a:extLst>
          </p:cNvPr>
          <p:cNvSpPr/>
          <p:nvPr/>
        </p:nvSpPr>
        <p:spPr bwMode="auto">
          <a:xfrm>
            <a:off x="3816117" y="4602301"/>
            <a:ext cx="4213419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DATA INTEGRATION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27BE648-DAF1-4C51-9831-952F9DF49EDF}"/>
              </a:ext>
            </a:extLst>
          </p:cNvPr>
          <p:cNvGrpSpPr/>
          <p:nvPr/>
        </p:nvGrpSpPr>
        <p:grpSpPr>
          <a:xfrm>
            <a:off x="5952629" y="4060181"/>
            <a:ext cx="2076908" cy="490796"/>
            <a:chOff x="5911431" y="4135704"/>
            <a:chExt cx="2076908" cy="49079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C3BB007-AB8E-4A06-9574-2BD3CA50573A}"/>
                </a:ext>
              </a:extLst>
            </p:cNvPr>
            <p:cNvSpPr/>
            <p:nvPr/>
          </p:nvSpPr>
          <p:spPr bwMode="auto">
            <a:xfrm>
              <a:off x="5911431" y="4135704"/>
              <a:ext cx="2076908" cy="4907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3E0DBEF9-A1CA-4B28-B499-62249BE72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8306" y="4221643"/>
              <a:ext cx="594448" cy="309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922C63DC-3060-4300-8BB4-671C252FE040}"/>
              </a:ext>
            </a:extLst>
          </p:cNvPr>
          <p:cNvSpPr/>
          <p:nvPr/>
        </p:nvSpPr>
        <p:spPr bwMode="auto">
          <a:xfrm>
            <a:off x="3816118" y="4062392"/>
            <a:ext cx="2085040" cy="4907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SQL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5C5000-8792-4BAB-81C4-8262B78BADEE}"/>
              </a:ext>
            </a:extLst>
          </p:cNvPr>
          <p:cNvSpPr txBox="1"/>
          <p:nvPr/>
        </p:nvSpPr>
        <p:spPr>
          <a:xfrm>
            <a:off x="3816117" y="3856987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Analytics Runtimes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9223E51-AF5A-4394-9724-724B4EE7B46E}"/>
              </a:ext>
            </a:extLst>
          </p:cNvPr>
          <p:cNvSpPr/>
          <p:nvPr/>
        </p:nvSpPr>
        <p:spPr bwMode="auto">
          <a:xfrm>
            <a:off x="9070975" y="3128453"/>
            <a:ext cx="2538413" cy="1619128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Integrated analytics runtimes available provisioned and serverless on-demand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SQL Analytics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offering T-SQL for batch, streaming and interactive processing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Spark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for big data processing with Python, Scala, R and .NET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045CDCF-C358-41C3-A628-9F37A5C58049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7818783" y="3938017"/>
            <a:ext cx="1252192" cy="415322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9CA8C01-9D65-43CE-9E9D-AC7F86F522A8}"/>
              </a:ext>
            </a:extLst>
          </p:cNvPr>
          <p:cNvSpPr/>
          <p:nvPr/>
        </p:nvSpPr>
        <p:spPr bwMode="auto">
          <a:xfrm>
            <a:off x="3816118" y="3494173"/>
            <a:ext cx="2085040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PROVISIONED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98A2E19-8A08-4B94-8974-15F1264A3606}"/>
              </a:ext>
            </a:extLst>
          </p:cNvPr>
          <p:cNvSpPr/>
          <p:nvPr/>
        </p:nvSpPr>
        <p:spPr bwMode="auto">
          <a:xfrm>
            <a:off x="5952628" y="3494173"/>
            <a:ext cx="2076908" cy="2587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ON-DEMAND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64F9498-F3A5-4BD4-856A-82B4BDE1A214}"/>
              </a:ext>
            </a:extLst>
          </p:cNvPr>
          <p:cNvSpPr txBox="1"/>
          <p:nvPr/>
        </p:nvSpPr>
        <p:spPr>
          <a:xfrm>
            <a:off x="3816117" y="3300623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Form Factors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C6A3698-44F0-4A60-AF21-9869FA9D60D6}"/>
              </a:ext>
            </a:extLst>
          </p:cNvPr>
          <p:cNvSpPr/>
          <p:nvPr/>
        </p:nvSpPr>
        <p:spPr bwMode="auto">
          <a:xfrm>
            <a:off x="3816118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SQL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4526D6-FE7E-4F96-A661-C41872D8932E}"/>
              </a:ext>
            </a:extLst>
          </p:cNvPr>
          <p:cNvSpPr txBox="1"/>
          <p:nvPr/>
        </p:nvSpPr>
        <p:spPr>
          <a:xfrm>
            <a:off x="3816117" y="2760004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Languages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EB32D62-8B35-4F1E-9613-55EFA5CC52A9}"/>
              </a:ext>
            </a:extLst>
          </p:cNvPr>
          <p:cNvSpPr/>
          <p:nvPr/>
        </p:nvSpPr>
        <p:spPr bwMode="auto">
          <a:xfrm>
            <a:off x="4526896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Python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977EB28-CB90-43A3-B1FE-73402A86728B}"/>
              </a:ext>
            </a:extLst>
          </p:cNvPr>
          <p:cNvSpPr/>
          <p:nvPr/>
        </p:nvSpPr>
        <p:spPr bwMode="auto">
          <a:xfrm>
            <a:off x="5239762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.NET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61F14E-5C68-4FC1-BE09-29CB29AA6C3C}"/>
              </a:ext>
            </a:extLst>
          </p:cNvPr>
          <p:cNvSpPr/>
          <p:nvPr/>
        </p:nvSpPr>
        <p:spPr bwMode="auto">
          <a:xfrm>
            <a:off x="5952628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Java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19BB60F-986C-417F-A157-2347EA8F173E}"/>
              </a:ext>
            </a:extLst>
          </p:cNvPr>
          <p:cNvSpPr/>
          <p:nvPr/>
        </p:nvSpPr>
        <p:spPr bwMode="auto">
          <a:xfrm>
            <a:off x="6665494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Scala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63039AD-E708-4840-8BF9-8F0F23298DB6}"/>
              </a:ext>
            </a:extLst>
          </p:cNvPr>
          <p:cNvSpPr/>
          <p:nvPr/>
        </p:nvSpPr>
        <p:spPr bwMode="auto">
          <a:xfrm>
            <a:off x="7368140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8950CC2-CDBF-4D29-B705-517C66A6DEEB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8189008" y="2793344"/>
            <a:ext cx="881967" cy="283848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39F9E20-A3E4-44A4-A338-008632A30E22}"/>
              </a:ext>
            </a:extLst>
          </p:cNvPr>
          <p:cNvSpPr/>
          <p:nvPr/>
        </p:nvSpPr>
        <p:spPr bwMode="auto">
          <a:xfrm>
            <a:off x="9070975" y="2554268"/>
            <a:ext cx="2538413" cy="478152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Multiple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languages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suited to different analytics workloads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49EEA15-32AB-4B0F-9706-7911CBF9345C}"/>
              </a:ext>
            </a:extLst>
          </p:cNvPr>
          <p:cNvSpPr/>
          <p:nvPr/>
        </p:nvSpPr>
        <p:spPr bwMode="auto">
          <a:xfrm>
            <a:off x="892021" y="2165340"/>
            <a:ext cx="7428235" cy="38624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90500" dist="508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18872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Experience</a:t>
            </a:r>
          </a:p>
        </p:txBody>
      </p:sp>
      <p:sp>
        <p:nvSpPr>
          <p:cNvPr id="74" name="TextBox 4">
            <a:extLst>
              <a:ext uri="{FF2B5EF4-FFF2-40B4-BE49-F238E27FC236}">
                <a16:creationId xmlns:a16="http://schemas.microsoft.com/office/drawing/2014/main" id="{C42E5283-ADAA-4C97-908E-9F6713B36689}"/>
              </a:ext>
            </a:extLst>
          </p:cNvPr>
          <p:cNvSpPr txBox="1"/>
          <p:nvPr/>
        </p:nvSpPr>
        <p:spPr>
          <a:xfrm>
            <a:off x="3816117" y="2238678"/>
            <a:ext cx="1962874" cy="2178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Synapse Analytics Studio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3794DA4-5102-4CD6-96B5-A8D7E9ACD050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8189008" y="2227973"/>
            <a:ext cx="881967" cy="150381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378CFE44-DCCE-4D93-915F-883EDFFB6216}"/>
              </a:ext>
            </a:extLst>
          </p:cNvPr>
          <p:cNvSpPr/>
          <p:nvPr/>
        </p:nvSpPr>
        <p:spPr bwMode="auto">
          <a:xfrm>
            <a:off x="9070975" y="1988897"/>
            <a:ext cx="2538413" cy="478152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SaaS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developer experiences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for code free and code first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6995DF9-D656-4DE0-BDF7-692A2FD26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77839" y="2257467"/>
            <a:ext cx="0" cy="228371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rgbClr val="50E6FF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4">
            <a:extLst>
              <a:ext uri="{FF2B5EF4-FFF2-40B4-BE49-F238E27FC236}">
                <a16:creationId xmlns:a16="http://schemas.microsoft.com/office/drawing/2014/main" id="{D1DCCB60-6ECC-4659-9D23-B522271D68F8}"/>
              </a:ext>
            </a:extLst>
          </p:cNvPr>
          <p:cNvSpPr txBox="1"/>
          <p:nvPr/>
        </p:nvSpPr>
        <p:spPr>
          <a:xfrm>
            <a:off x="3814170" y="1558439"/>
            <a:ext cx="4090536" cy="38741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0C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Artificial Intelligence / Machine Learning / Internet of Things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0C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Intelligent Apps / Business Intelligence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424E2C-F29B-4D82-83BA-BA7878441F1C}"/>
              </a:ext>
            </a:extLst>
          </p:cNvPr>
          <p:cNvSpPr/>
          <p:nvPr/>
        </p:nvSpPr>
        <p:spPr bwMode="auto">
          <a:xfrm>
            <a:off x="9070975" y="1440811"/>
            <a:ext cx="2538413" cy="455537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Designed for analytics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workloads at any scale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00F791C-19BC-4423-B30C-BCF87167F5F8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8427197" y="1664937"/>
            <a:ext cx="643778" cy="3643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677DF5E-6766-4A6A-9F68-B1B9F2645E3E}"/>
              </a:ext>
            </a:extLst>
          </p:cNvPr>
          <p:cNvSpPr/>
          <p:nvPr/>
        </p:nvSpPr>
        <p:spPr bwMode="auto">
          <a:xfrm>
            <a:off x="2088114" y="4424534"/>
            <a:ext cx="1612367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METASTORE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88D7BB1-BDF8-4775-AA26-B0590A51F615}"/>
              </a:ext>
            </a:extLst>
          </p:cNvPr>
          <p:cNvSpPr/>
          <p:nvPr/>
        </p:nvSpPr>
        <p:spPr bwMode="auto">
          <a:xfrm>
            <a:off x="2088114" y="3331416"/>
            <a:ext cx="1612366" cy="43048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SECURITY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36D8A84-F510-4C10-94A5-7D017C5C9E26}"/>
              </a:ext>
            </a:extLst>
          </p:cNvPr>
          <p:cNvSpPr/>
          <p:nvPr/>
        </p:nvSpPr>
        <p:spPr bwMode="auto">
          <a:xfrm>
            <a:off x="2088114" y="2781843"/>
            <a:ext cx="1612366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MANAGEMENT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C0020B8-A67A-4478-8823-22B9CB98F106}"/>
              </a:ext>
            </a:extLst>
          </p:cNvPr>
          <p:cNvSpPr/>
          <p:nvPr/>
        </p:nvSpPr>
        <p:spPr bwMode="auto">
          <a:xfrm>
            <a:off x="2088114" y="3874962"/>
            <a:ext cx="1612366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45671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3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4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9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3" grpId="0" animBg="1"/>
      <p:bldP spid="57" grpId="0" animBg="1"/>
      <p:bldP spid="58" grpId="0"/>
      <p:bldP spid="59" grpId="0" animBg="1"/>
      <p:bldP spid="61" grpId="0" animBg="1"/>
      <p:bldP spid="62" grpId="0" animBg="1"/>
      <p:bldP spid="63" grpId="0"/>
      <p:bldP spid="64" grpId="0" animBg="1"/>
      <p:bldP spid="65" grpId="0"/>
      <p:bldP spid="66" grpId="0" animBg="1"/>
      <p:bldP spid="67" grpId="0" animBg="1"/>
      <p:bldP spid="68" grpId="0" animBg="1"/>
      <p:bldP spid="69" grpId="0" animBg="1"/>
      <p:bldP spid="70" grpId="0" animBg="1"/>
      <p:bldP spid="72" grpId="0" animBg="1"/>
      <p:bldP spid="73" grpId="0" animBg="1"/>
      <p:bldP spid="74" grpId="0"/>
      <p:bldP spid="76" grpId="0" animBg="1"/>
      <p:bldP spid="78" grpId="0"/>
      <p:bldP spid="79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D1CDC214-4E1D-40C7-AE60-10304584D57A}"/>
              </a:ext>
            </a:extLst>
          </p:cNvPr>
          <p:cNvSpPr/>
          <p:nvPr/>
        </p:nvSpPr>
        <p:spPr bwMode="auto">
          <a:xfrm>
            <a:off x="10778589" y="436856"/>
            <a:ext cx="1413411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VISUALIZE</a:t>
            </a:r>
            <a:endParaRPr lang="en-US" sz="2400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AD66CDD-4D30-458A-B0C3-3DDB42D5EF03}"/>
              </a:ext>
            </a:extLst>
          </p:cNvPr>
          <p:cNvSpPr txBox="1">
            <a:spLocks/>
          </p:cNvSpPr>
          <p:nvPr/>
        </p:nvSpPr>
        <p:spPr>
          <a:xfrm>
            <a:off x="488629" y="-758022"/>
            <a:ext cx="5555966" cy="758022"/>
          </a:xfrm>
          <a:prstGeom prst="rect">
            <a:avLst/>
          </a:prstGeo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-147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Modern Data Warehouse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08A9AF-2172-430A-A048-0E42E62E1535}"/>
              </a:ext>
            </a:extLst>
          </p:cNvPr>
          <p:cNvSpPr/>
          <p:nvPr/>
        </p:nvSpPr>
        <p:spPr bwMode="auto">
          <a:xfrm>
            <a:off x="170931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INGEST</a:t>
            </a:r>
            <a:endParaRPr lang="en-US" sz="2400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FB63E-99E9-43E4-A4D5-CCB5FD9A85F1}"/>
              </a:ext>
            </a:extLst>
          </p:cNvPr>
          <p:cNvSpPr/>
          <p:nvPr/>
        </p:nvSpPr>
        <p:spPr bwMode="auto">
          <a:xfrm>
            <a:off x="4015362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PREPARE</a:t>
            </a:r>
            <a:endParaRPr lang="en-US" sz="2400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87B8-1A81-4F0D-9875-3BB4223648CB}"/>
              </a:ext>
            </a:extLst>
          </p:cNvPr>
          <p:cNvSpPr/>
          <p:nvPr/>
        </p:nvSpPr>
        <p:spPr bwMode="auto">
          <a:xfrm>
            <a:off x="6321414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TRANSFORM</a:t>
            </a:r>
            <a:endParaRPr lang="en-US" sz="2400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66B68D-EBC5-4D15-868A-0320583AE1E5}"/>
              </a:ext>
            </a:extLst>
          </p:cNvPr>
          <p:cNvSpPr/>
          <p:nvPr/>
        </p:nvSpPr>
        <p:spPr bwMode="auto">
          <a:xfrm>
            <a:off x="8568183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SERVE</a:t>
            </a:r>
            <a:endParaRPr lang="en-US" sz="2400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1D2D2AE9-4053-433D-B875-548A39B6D3A6}"/>
              </a:ext>
            </a:extLst>
          </p:cNvPr>
          <p:cNvSpPr/>
          <p:nvPr/>
        </p:nvSpPr>
        <p:spPr bwMode="auto">
          <a:xfrm>
            <a:off x="7988091" y="2873520"/>
            <a:ext cx="4203909" cy="18621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2E5E369-7A86-42C2-A99C-46155DD81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035" y="-966052"/>
            <a:ext cx="780290" cy="7802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F6382C-0FB6-43AC-8710-1CF2ECFCF001}"/>
              </a:ext>
            </a:extLst>
          </p:cNvPr>
          <p:cNvSpPr txBox="1"/>
          <p:nvPr/>
        </p:nvSpPr>
        <p:spPr>
          <a:xfrm>
            <a:off x="-114300" y="939132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Oracle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Sales Transactions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2B3DF1-0CB3-466B-8046-BE25D8F74ACE}"/>
              </a:ext>
            </a:extLst>
          </p:cNvPr>
          <p:cNvSpPr txBox="1"/>
          <p:nvPr/>
        </p:nvSpPr>
        <p:spPr>
          <a:xfrm>
            <a:off x="-116267" y="2000346"/>
            <a:ext cx="1522690" cy="7602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SAP Hana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Finance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592146-A061-48C0-A873-62E61D4F3194}"/>
              </a:ext>
            </a:extLst>
          </p:cNvPr>
          <p:cNvSpPr txBox="1"/>
          <p:nvPr/>
        </p:nvSpPr>
        <p:spPr>
          <a:xfrm>
            <a:off x="-160112" y="2867661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Teradata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Marketing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18F1C4-13C0-42C3-A5C7-2E92FE53D3D6}"/>
              </a:ext>
            </a:extLst>
          </p:cNvPr>
          <p:cNvSpPr txBox="1"/>
          <p:nvPr/>
        </p:nvSpPr>
        <p:spPr>
          <a:xfrm>
            <a:off x="-124794" y="4221015"/>
            <a:ext cx="1522690" cy="7602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Twitter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Tweets</a:t>
            </a:r>
          </a:p>
        </p:txBody>
      </p: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1CC0183-2438-48B8-94AA-835482D06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278" y="-1077758"/>
            <a:ext cx="780290" cy="7802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919D7D-49F1-4F8B-80BA-DA4D271407A1}"/>
              </a:ext>
            </a:extLst>
          </p:cNvPr>
          <p:cNvSpPr txBox="1"/>
          <p:nvPr/>
        </p:nvSpPr>
        <p:spPr>
          <a:xfrm>
            <a:off x="-160112" y="5052078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 Sensors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In-store Traffic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CE4EC1-6377-4916-8D27-3F2064FED3B1}"/>
              </a:ext>
            </a:extLst>
          </p:cNvPr>
          <p:cNvSpPr/>
          <p:nvPr/>
        </p:nvSpPr>
        <p:spPr bwMode="auto">
          <a:xfrm>
            <a:off x="1768940" y="1129927"/>
            <a:ext cx="10423060" cy="223710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AZURE SYNAPSE ANALYTICS</a:t>
            </a:r>
            <a:endParaRPr lang="en-US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7F35014-8B23-4101-9AE6-F2FA710E841D}"/>
              </a:ext>
            </a:extLst>
          </p:cNvPr>
          <p:cNvGrpSpPr/>
          <p:nvPr/>
        </p:nvGrpSpPr>
        <p:grpSpPr>
          <a:xfrm>
            <a:off x="2125013" y="1647848"/>
            <a:ext cx="1017432" cy="1266827"/>
            <a:chOff x="2750837" y="5034521"/>
            <a:chExt cx="1017432" cy="1266827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3A1B42A-E30F-44B1-915B-1061F8D53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0CB214-A98C-4970-8799-FBD3E177BFEE}"/>
                </a:ext>
              </a:extLst>
            </p:cNvPr>
            <p:cNvSpPr txBox="1"/>
            <p:nvPr/>
          </p:nvSpPr>
          <p:spPr>
            <a:xfrm>
              <a:off x="2750837" y="5596540"/>
              <a:ext cx="1017432" cy="7048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Pipeline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Ingest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486371-1101-42D3-8694-480A4B427C1A}"/>
              </a:ext>
            </a:extLst>
          </p:cNvPr>
          <p:cNvGrpSpPr/>
          <p:nvPr/>
        </p:nvGrpSpPr>
        <p:grpSpPr>
          <a:xfrm>
            <a:off x="3063432" y="4951312"/>
            <a:ext cx="1747365" cy="1676170"/>
            <a:chOff x="2397239" y="5034521"/>
            <a:chExt cx="1747365" cy="1676170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C27C63B-4760-4E7F-9590-A9307913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E213C4-75C5-4D90-9720-E3FC51B7B67F}"/>
                </a:ext>
              </a:extLst>
            </p:cNvPr>
            <p:cNvSpPr txBox="1"/>
            <p:nvPr/>
          </p:nvSpPr>
          <p:spPr>
            <a:xfrm>
              <a:off x="2397239" y="5596540"/>
              <a:ext cx="1747365" cy="111415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ADLS Gen 2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Storage Account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Lake</a:t>
              </a:r>
              <a:b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(Avro &amp; Parquet)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E1D5654-5AEC-455C-B213-D31EB0CDAC0A}"/>
              </a:ext>
            </a:extLst>
          </p:cNvPr>
          <p:cNvSpPr/>
          <p:nvPr/>
        </p:nvSpPr>
        <p:spPr bwMode="auto">
          <a:xfrm>
            <a:off x="7988090" y="3279545"/>
            <a:ext cx="4203910" cy="24578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B75EFE7-9EA2-4AE9-8102-747456F64FD8}"/>
              </a:ext>
            </a:extLst>
          </p:cNvPr>
          <p:cNvCxnSpPr>
            <a:cxnSpLocks/>
            <a:stCxn id="22" idx="3"/>
            <a:endCxn id="27" idx="0"/>
          </p:cNvCxnSpPr>
          <p:nvPr/>
        </p:nvCxnSpPr>
        <p:spPr>
          <a:xfrm>
            <a:off x="2863003" y="1885973"/>
            <a:ext cx="1053892" cy="306533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6D4CE1F-8BC3-4BE4-828E-F2A560D21429}"/>
              </a:ext>
            </a:extLst>
          </p:cNvPr>
          <p:cNvCxnSpPr>
            <a:stCxn id="13" idx="3"/>
            <a:endCxn id="22" idx="1"/>
          </p:cNvCxnSpPr>
          <p:nvPr/>
        </p:nvCxnSpPr>
        <p:spPr>
          <a:xfrm>
            <a:off x="1408390" y="1416186"/>
            <a:ext cx="978363" cy="469787"/>
          </a:xfrm>
          <a:prstGeom prst="bentConnector3">
            <a:avLst>
              <a:gd name="adj1" fmla="val 2403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FB4BE991-6202-4DBD-8C7A-C6B8C8F32D84}"/>
              </a:ext>
            </a:extLst>
          </p:cNvPr>
          <p:cNvCxnSpPr>
            <a:stCxn id="15" idx="3"/>
            <a:endCxn id="22" idx="1"/>
          </p:cNvCxnSpPr>
          <p:nvPr/>
        </p:nvCxnSpPr>
        <p:spPr>
          <a:xfrm flipV="1">
            <a:off x="1406423" y="1885973"/>
            <a:ext cx="980330" cy="494477"/>
          </a:xfrm>
          <a:prstGeom prst="bentConnector3">
            <a:avLst>
              <a:gd name="adj1" fmla="val 2409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E33E211-3505-4E28-8FD2-1F373B67FB75}"/>
              </a:ext>
            </a:extLst>
          </p:cNvPr>
          <p:cNvCxnSpPr>
            <a:stCxn id="16" idx="3"/>
            <a:endCxn id="22" idx="1"/>
          </p:cNvCxnSpPr>
          <p:nvPr/>
        </p:nvCxnSpPr>
        <p:spPr>
          <a:xfrm flipV="1">
            <a:off x="1362578" y="1885973"/>
            <a:ext cx="1024175" cy="1458742"/>
          </a:xfrm>
          <a:prstGeom prst="bentConnector3">
            <a:avLst>
              <a:gd name="adj1" fmla="val 2768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EE11344-6591-49B9-8FAC-018F1E0B9C93}"/>
              </a:ext>
            </a:extLst>
          </p:cNvPr>
          <p:cNvGrpSpPr/>
          <p:nvPr/>
        </p:nvGrpSpPr>
        <p:grpSpPr>
          <a:xfrm>
            <a:off x="1529108" y="3403837"/>
            <a:ext cx="1274643" cy="1433027"/>
            <a:chOff x="2612382" y="5034521"/>
            <a:chExt cx="1274643" cy="1433027"/>
          </a:xfrm>
        </p:grpSpPr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90D67004-28AC-4C39-ABA8-1DF77266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C1FD09D-32F6-43B2-967D-AA09EE0AD682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WebJob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Twitter Feed Consumer</a:t>
              </a: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1AFC50FF-2A5C-48B9-A048-74D2EFE498F0}"/>
              </a:ext>
            </a:extLst>
          </p:cNvPr>
          <p:cNvCxnSpPr>
            <a:cxnSpLocks/>
            <a:stCxn id="17" idx="3"/>
            <a:endCxn id="46" idx="1"/>
          </p:cNvCxnSpPr>
          <p:nvPr/>
        </p:nvCxnSpPr>
        <p:spPr>
          <a:xfrm flipV="1">
            <a:off x="1397896" y="3641962"/>
            <a:ext cx="531407" cy="95915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D164EDCE-4BA7-4CB4-B262-EBBEF1BFAA24}"/>
              </a:ext>
            </a:extLst>
          </p:cNvPr>
          <p:cNvCxnSpPr>
            <a:cxnSpLocks/>
            <a:stCxn id="20" idx="2"/>
            <a:endCxn id="122" idx="1"/>
          </p:cNvCxnSpPr>
          <p:nvPr/>
        </p:nvCxnSpPr>
        <p:spPr>
          <a:xfrm rot="5400000" flipH="1" flipV="1">
            <a:off x="715933" y="5115807"/>
            <a:ext cx="775678" cy="1005078"/>
          </a:xfrm>
          <a:prstGeom prst="bentConnector4">
            <a:avLst>
              <a:gd name="adj1" fmla="val -29471"/>
              <a:gd name="adj2" fmla="val 7397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37DF3F3-047F-4326-80F2-25E2F1AC6B02}"/>
              </a:ext>
            </a:extLst>
          </p:cNvPr>
          <p:cNvGrpSpPr/>
          <p:nvPr/>
        </p:nvGrpSpPr>
        <p:grpSpPr>
          <a:xfrm>
            <a:off x="4030618" y="1710687"/>
            <a:ext cx="1274643" cy="1765425"/>
            <a:chOff x="2612382" y="5034521"/>
            <a:chExt cx="1274643" cy="1765425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A4161551-D0FC-4BCD-9411-B1F875C5D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BE3CC81-352C-4062-94CC-851CBD91D2B6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1203406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Pools / SQL On-Demand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Explore &amp; Prep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81D1BA8-5794-4540-8FD9-0BFFF822E388}"/>
              </a:ext>
            </a:extLst>
          </p:cNvPr>
          <p:cNvGrpSpPr/>
          <p:nvPr/>
        </p:nvGrpSpPr>
        <p:grpSpPr>
          <a:xfrm>
            <a:off x="4950087" y="1723135"/>
            <a:ext cx="1274643" cy="1433027"/>
            <a:chOff x="2612382" y="5034521"/>
            <a:chExt cx="1274643" cy="1433027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B334DE59-6BC9-4D05-BA1B-CF5A724C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89AC76D-2121-48E5-981B-8F70F58E04CA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Spark Pools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Explore &amp; Prep</a:t>
              </a:r>
            </a:p>
          </p:txBody>
        </p: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66A887A-5443-4AA5-B8D1-69110B4B171F}"/>
              </a:ext>
            </a:extLst>
          </p:cNvPr>
          <p:cNvCxnSpPr>
            <a:cxnSpLocks/>
            <a:stCxn id="27" idx="3"/>
            <a:endCxn id="58" idx="1"/>
          </p:cNvCxnSpPr>
          <p:nvPr/>
        </p:nvCxnSpPr>
        <p:spPr>
          <a:xfrm flipV="1">
            <a:off x="4155020" y="1948812"/>
            <a:ext cx="275793" cy="3240625"/>
          </a:xfrm>
          <a:prstGeom prst="bentConnector3">
            <a:avLst>
              <a:gd name="adj1" fmla="val 1316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9D836E3-D771-49EF-99EE-61903CF97691}"/>
              </a:ext>
            </a:extLst>
          </p:cNvPr>
          <p:cNvGrpSpPr/>
          <p:nvPr/>
        </p:nvGrpSpPr>
        <p:grpSpPr>
          <a:xfrm>
            <a:off x="6656878" y="1647848"/>
            <a:ext cx="1148368" cy="1599226"/>
            <a:chOff x="2660684" y="5034521"/>
            <a:chExt cx="1148368" cy="1599226"/>
          </a:xfrm>
        </p:grpSpPr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B0146FD3-1EFD-4864-AFB6-0A3DB1283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90E254-3B21-48ED-BFAD-B666615E5EC4}"/>
                </a:ext>
              </a:extLst>
            </p:cNvPr>
            <p:cNvSpPr txBox="1"/>
            <p:nvPr/>
          </p:nvSpPr>
          <p:spPr>
            <a:xfrm>
              <a:off x="2660684" y="5596540"/>
              <a:ext cx="1148368" cy="1037207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Pipeline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Transform, Score &amp; Load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C630D83-6FAD-47C4-98E1-6F0E59B4A3F8}"/>
              </a:ext>
            </a:extLst>
          </p:cNvPr>
          <p:cNvGrpSpPr/>
          <p:nvPr/>
        </p:nvGrpSpPr>
        <p:grpSpPr>
          <a:xfrm>
            <a:off x="7881896" y="3103414"/>
            <a:ext cx="1274643" cy="1599226"/>
            <a:chOff x="2612382" y="5034521"/>
            <a:chExt cx="1274643" cy="1599226"/>
          </a:xfrm>
        </p:grpSpPr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5A5FCA8D-1BEB-4DED-A5C6-6C74E8AF7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D23F467-2A4A-4BC2-8918-6F6A41861770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1037207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Databases (SQL Pool)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Warehouse</a:t>
              </a:r>
            </a:p>
          </p:txBody>
        </p:sp>
      </p:grp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607F29EA-A1C6-4E2C-B4FC-B8CF3E119EF4}"/>
              </a:ext>
            </a:extLst>
          </p:cNvPr>
          <p:cNvCxnSpPr>
            <a:cxnSpLocks/>
            <a:stCxn id="27" idx="3"/>
            <a:endCxn id="68" idx="1"/>
          </p:cNvCxnSpPr>
          <p:nvPr/>
        </p:nvCxnSpPr>
        <p:spPr>
          <a:xfrm flipV="1">
            <a:off x="4155020" y="1885973"/>
            <a:ext cx="2853751" cy="3303464"/>
          </a:xfrm>
          <a:prstGeom prst="bentConnector3">
            <a:avLst>
              <a:gd name="adj1" fmla="val 7136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4832817F-EDC5-4E87-93A2-AE316B202525}"/>
              </a:ext>
            </a:extLst>
          </p:cNvPr>
          <p:cNvCxnSpPr>
            <a:cxnSpLocks/>
            <a:stCxn id="68" idx="3"/>
            <a:endCxn id="71" idx="0"/>
          </p:cNvCxnSpPr>
          <p:nvPr/>
        </p:nvCxnSpPr>
        <p:spPr>
          <a:xfrm>
            <a:off x="7485021" y="1885973"/>
            <a:ext cx="1035195" cy="1217441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D03BDFD-1E44-444B-A8D3-451A3DE14274}"/>
              </a:ext>
            </a:extLst>
          </p:cNvPr>
          <p:cNvGrpSpPr/>
          <p:nvPr/>
        </p:nvGrpSpPr>
        <p:grpSpPr>
          <a:xfrm>
            <a:off x="8794093" y="1587438"/>
            <a:ext cx="1274643" cy="1433027"/>
            <a:chOff x="2612382" y="5034521"/>
            <a:chExt cx="1274643" cy="1433027"/>
          </a:xfrm>
        </p:grpSpPr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2EB6997E-1BF1-4F0B-842A-F4DF33024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CAB725A-178F-4846-AA74-19A1BEEAF3BF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Pools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Query &amp; Predict</a:t>
              </a:r>
            </a:p>
          </p:txBody>
        </p:sp>
      </p:grp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5E088305-9752-419C-9A20-0D796C92751C}"/>
              </a:ext>
            </a:extLst>
          </p:cNvPr>
          <p:cNvCxnSpPr>
            <a:cxnSpLocks/>
            <a:stCxn id="71" idx="3"/>
            <a:endCxn id="81" idx="1"/>
          </p:cNvCxnSpPr>
          <p:nvPr/>
        </p:nvCxnSpPr>
        <p:spPr>
          <a:xfrm flipV="1">
            <a:off x="8758341" y="1825563"/>
            <a:ext cx="435947" cy="151597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CE92B3-8A38-4962-A1DA-EDB8EF6B9B00}"/>
              </a:ext>
            </a:extLst>
          </p:cNvPr>
          <p:cNvGrpSpPr/>
          <p:nvPr/>
        </p:nvGrpSpPr>
        <p:grpSpPr>
          <a:xfrm>
            <a:off x="10817511" y="1527480"/>
            <a:ext cx="1274643" cy="1433027"/>
            <a:chOff x="2612382" y="5034521"/>
            <a:chExt cx="1274643" cy="1433027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7D4EE8C6-559E-482C-B9AA-BD8B44C4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9874" y="5034521"/>
              <a:ext cx="401656" cy="47625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87718B-D561-4EEC-96AD-6263EECA15D3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Power BI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Dashboards &amp; Reports</a:t>
              </a:r>
            </a:p>
          </p:txBody>
        </p:sp>
      </p:grp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B68BD151-792F-405D-934F-1C3C2216EE1E}"/>
              </a:ext>
            </a:extLst>
          </p:cNvPr>
          <p:cNvCxnSpPr>
            <a:cxnSpLocks/>
            <a:stCxn id="81" idx="3"/>
            <a:endCxn id="89" idx="1"/>
          </p:cNvCxnSpPr>
          <p:nvPr/>
        </p:nvCxnSpPr>
        <p:spPr>
          <a:xfrm flipV="1">
            <a:off x="9670538" y="1765605"/>
            <a:ext cx="1584465" cy="5995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1EE98AF7-DA4E-48E3-B392-A6480867EE72}"/>
              </a:ext>
            </a:extLst>
          </p:cNvPr>
          <p:cNvSpPr txBox="1"/>
          <p:nvPr/>
        </p:nvSpPr>
        <p:spPr>
          <a:xfrm>
            <a:off x="4827140" y="1726473"/>
            <a:ext cx="595271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EEAE8B2-8352-449A-BC73-2907B32C0DEC}"/>
              </a:ext>
            </a:extLst>
          </p:cNvPr>
          <p:cNvGrpSpPr/>
          <p:nvPr/>
        </p:nvGrpSpPr>
        <p:grpSpPr>
          <a:xfrm>
            <a:off x="2759514" y="3381839"/>
            <a:ext cx="1274643" cy="1433027"/>
            <a:chOff x="2612382" y="5034521"/>
            <a:chExt cx="1274643" cy="1433027"/>
          </a:xfrm>
        </p:grpSpPr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F9ADC851-57DF-40DA-B3FC-9ED0DBE47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98CDA6B-9058-4931-AF47-BCC1F7EF5676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 Analytics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Lake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E58A834-A714-4A31-B3D7-8F5C88AB3396}"/>
              </a:ext>
            </a:extLst>
          </p:cNvPr>
          <p:cNvGrpSpPr/>
          <p:nvPr/>
        </p:nvGrpSpPr>
        <p:grpSpPr>
          <a:xfrm>
            <a:off x="2063220" y="4988117"/>
            <a:ext cx="1274643" cy="1433027"/>
            <a:chOff x="2612382" y="5034521"/>
            <a:chExt cx="1274643" cy="1433027"/>
          </a:xfrm>
        </p:grpSpPr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E2E02E97-F65D-474D-A1E9-4E5982E49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CE49ACB-0801-4AB5-B96D-6C82153FF640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Event Hubs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Streaming Data</a:t>
              </a:r>
            </a:p>
          </p:txBody>
        </p:sp>
      </p:grp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3E911A98-9045-49A3-9098-56C8A90A860D}"/>
              </a:ext>
            </a:extLst>
          </p:cNvPr>
          <p:cNvCxnSpPr>
            <a:cxnSpLocks/>
            <a:stCxn id="46" idx="3"/>
            <a:endCxn id="108" idx="0"/>
          </p:cNvCxnSpPr>
          <p:nvPr/>
        </p:nvCxnSpPr>
        <p:spPr>
          <a:xfrm>
            <a:off x="2405553" y="3641962"/>
            <a:ext cx="295987" cy="134615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278AAC23-A900-43B3-80BB-8B7FA68DD26B}"/>
              </a:ext>
            </a:extLst>
          </p:cNvPr>
          <p:cNvCxnSpPr>
            <a:cxnSpLocks/>
            <a:stCxn id="108" idx="3"/>
            <a:endCxn id="102" idx="1"/>
          </p:cNvCxnSpPr>
          <p:nvPr/>
        </p:nvCxnSpPr>
        <p:spPr>
          <a:xfrm flipV="1">
            <a:off x="2939665" y="3619964"/>
            <a:ext cx="220044" cy="1606278"/>
          </a:xfrm>
          <a:prstGeom prst="bentConnector3">
            <a:avLst>
              <a:gd name="adj1" fmla="val 2114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B415000-4B60-4A27-AB62-FA0DC994E51A}"/>
              </a:ext>
            </a:extLst>
          </p:cNvPr>
          <p:cNvGrpSpPr/>
          <p:nvPr/>
        </p:nvGrpSpPr>
        <p:grpSpPr>
          <a:xfrm>
            <a:off x="1206116" y="4992382"/>
            <a:ext cx="1274643" cy="1433027"/>
            <a:chOff x="2612382" y="5034521"/>
            <a:chExt cx="1274643" cy="1433027"/>
          </a:xfrm>
        </p:grpSpPr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8F5D72CE-680A-4BB6-B7F1-6A80028A6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F9F3FD9-CA90-4A1A-AC90-AEBB465A13D2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IoT Hub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Streaming Data</a:t>
              </a:r>
            </a:p>
          </p:txBody>
        </p:sp>
      </p:grp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4BD4FA7C-7592-4146-BA3A-4630F2EA2856}"/>
              </a:ext>
            </a:extLst>
          </p:cNvPr>
          <p:cNvCxnSpPr>
            <a:cxnSpLocks/>
            <a:stCxn id="123" idx="2"/>
          </p:cNvCxnSpPr>
          <p:nvPr/>
        </p:nvCxnSpPr>
        <p:spPr>
          <a:xfrm rot="5400000" flipH="1" flipV="1">
            <a:off x="1683056" y="4896045"/>
            <a:ext cx="1689745" cy="1368983"/>
          </a:xfrm>
          <a:prstGeom prst="bentConnector3">
            <a:avLst>
              <a:gd name="adj1" fmla="val -1352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802B639B-529C-4AE5-8EE3-DFC476DD2CD5}"/>
              </a:ext>
            </a:extLst>
          </p:cNvPr>
          <p:cNvCxnSpPr>
            <a:cxnSpLocks/>
            <a:stCxn id="102" idx="3"/>
            <a:endCxn id="27" idx="0"/>
          </p:cNvCxnSpPr>
          <p:nvPr/>
        </p:nvCxnSpPr>
        <p:spPr>
          <a:xfrm>
            <a:off x="3635959" y="3619964"/>
            <a:ext cx="280936" cy="133134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E46F456-DB35-4301-8B3F-202F0BC8CB75}"/>
              </a:ext>
            </a:extLst>
          </p:cNvPr>
          <p:cNvGrpSpPr/>
          <p:nvPr/>
        </p:nvGrpSpPr>
        <p:grpSpPr>
          <a:xfrm>
            <a:off x="9720780" y="2432325"/>
            <a:ext cx="1274643" cy="1599226"/>
            <a:chOff x="2612382" y="5034521"/>
            <a:chExt cx="1274643" cy="1599226"/>
          </a:xfrm>
        </p:grpSpPr>
        <p:pic>
          <p:nvPicPr>
            <p:cNvPr id="150" name="Graphic 149">
              <a:extLst>
                <a:ext uri="{FF2B5EF4-FFF2-40B4-BE49-F238E27FC236}">
                  <a16:creationId xmlns:a16="http://schemas.microsoft.com/office/drawing/2014/main" id="{A0C6A189-9E83-440F-88C0-055D1C1A5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885AA58-4BA7-4B73-9AB6-062C7339DF85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1037207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On-Demand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Ad-Hoc Query</a:t>
              </a:r>
            </a:p>
          </p:txBody>
        </p:sp>
      </p:grp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5663A498-318E-474B-9B7E-6BCB4488BA3F}"/>
              </a:ext>
            </a:extLst>
          </p:cNvPr>
          <p:cNvCxnSpPr>
            <a:stCxn id="71" idx="3"/>
            <a:endCxn id="150" idx="1"/>
          </p:cNvCxnSpPr>
          <p:nvPr/>
        </p:nvCxnSpPr>
        <p:spPr>
          <a:xfrm flipV="1">
            <a:off x="8758341" y="2670450"/>
            <a:ext cx="1362634" cy="671089"/>
          </a:xfrm>
          <a:prstGeom prst="bentConnector3">
            <a:avLst>
              <a:gd name="adj1" fmla="val 80757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3947CB6D-34D9-4D7B-AF43-B99D0AD7029D}"/>
              </a:ext>
            </a:extLst>
          </p:cNvPr>
          <p:cNvCxnSpPr>
            <a:cxnSpLocks/>
            <a:stCxn id="27" idx="3"/>
            <a:endCxn id="150" idx="1"/>
          </p:cNvCxnSpPr>
          <p:nvPr/>
        </p:nvCxnSpPr>
        <p:spPr>
          <a:xfrm flipV="1">
            <a:off x="4155020" y="2670450"/>
            <a:ext cx="5965955" cy="2518987"/>
          </a:xfrm>
          <a:prstGeom prst="bentConnector3">
            <a:avLst>
              <a:gd name="adj1" fmla="val 96875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99E1CCDE-C12C-4C7E-91B7-F56636149413}"/>
              </a:ext>
            </a:extLst>
          </p:cNvPr>
          <p:cNvGrpSpPr/>
          <p:nvPr/>
        </p:nvGrpSpPr>
        <p:grpSpPr>
          <a:xfrm>
            <a:off x="6577379" y="3306992"/>
            <a:ext cx="1148368" cy="1608467"/>
            <a:chOff x="2639041" y="5034521"/>
            <a:chExt cx="1148368" cy="1608467"/>
          </a:xfrm>
        </p:grpSpPr>
        <p:pic>
          <p:nvPicPr>
            <p:cNvPr id="165" name="Graphic 164">
              <a:extLst>
                <a:ext uri="{FF2B5EF4-FFF2-40B4-BE49-F238E27FC236}">
                  <a16:creationId xmlns:a16="http://schemas.microsoft.com/office/drawing/2014/main" id="{CA9C2883-1FDF-4992-9897-91F933EAC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3029553" y="5034521"/>
              <a:ext cx="442298" cy="476250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D2DA33C-D738-4BEA-8C25-616C2ECA9274}"/>
                </a:ext>
              </a:extLst>
            </p:cNvPr>
            <p:cNvSpPr txBox="1"/>
            <p:nvPr/>
          </p:nvSpPr>
          <p:spPr>
            <a:xfrm>
              <a:off x="2639041" y="5605781"/>
              <a:ext cx="1148368" cy="1037207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ML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Model Training &amp; Registry</a:t>
              </a:r>
            </a:p>
          </p:txBody>
        </p:sp>
      </p:grpSp>
      <p:cxnSp>
        <p:nvCxnSpPr>
          <p:cNvPr id="167" name="Connector: Elbow 166">
            <a:extLst>
              <a:ext uri="{FF2B5EF4-FFF2-40B4-BE49-F238E27FC236}">
                <a16:creationId xmlns:a16="http://schemas.microsoft.com/office/drawing/2014/main" id="{3CECCD55-4CD4-4285-9E5D-2F9128BBEB89}"/>
              </a:ext>
            </a:extLst>
          </p:cNvPr>
          <p:cNvCxnSpPr>
            <a:cxnSpLocks/>
            <a:endCxn id="165" idx="1"/>
          </p:cNvCxnSpPr>
          <p:nvPr/>
        </p:nvCxnSpPr>
        <p:spPr>
          <a:xfrm rot="5400000">
            <a:off x="6882595" y="3188711"/>
            <a:ext cx="441703" cy="271109"/>
          </a:xfrm>
          <a:prstGeom prst="bentConnector4">
            <a:avLst>
              <a:gd name="adj1" fmla="val 23045"/>
              <a:gd name="adj2" fmla="val 18432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7BCE73FB-9B8A-4FB9-8F89-02D085779E78}"/>
              </a:ext>
            </a:extLst>
          </p:cNvPr>
          <p:cNvCxnSpPr>
            <a:cxnSpLocks/>
            <a:stCxn id="165" idx="3"/>
            <a:endCxn id="71" idx="1"/>
          </p:cNvCxnSpPr>
          <p:nvPr/>
        </p:nvCxnSpPr>
        <p:spPr>
          <a:xfrm flipV="1">
            <a:off x="7410189" y="3341539"/>
            <a:ext cx="871902" cy="20357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31397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PPT Template - 2018">
  <a:themeElements>
    <a:clrScheme name="FY 19 Azure">
      <a:dk1>
        <a:srgbClr val="000000"/>
      </a:dk1>
      <a:lt1>
        <a:srgbClr val="FFFFFF"/>
      </a:lt1>
      <a:dk2>
        <a:srgbClr val="0078D4"/>
      </a:dk2>
      <a:lt2>
        <a:srgbClr val="FFFFFF"/>
      </a:lt2>
      <a:accent1>
        <a:srgbClr val="EBEBEB"/>
      </a:accent1>
      <a:accent2>
        <a:srgbClr val="D2D2D2"/>
      </a:accent2>
      <a:accent3>
        <a:srgbClr val="757575"/>
      </a:accent3>
      <a:accent4>
        <a:srgbClr val="3C3C41"/>
      </a:accent4>
      <a:accent5>
        <a:srgbClr val="BAD80A"/>
      </a:accent5>
      <a:accent6>
        <a:srgbClr val="50E6FF"/>
      </a:accent6>
      <a:hlink>
        <a:srgbClr val="0078D4"/>
      </a:hlink>
      <a:folHlink>
        <a:srgbClr val="0078D4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236</Words>
  <Application>Microsoft Office PowerPoint</Application>
  <PresentationFormat>Widescreen</PresentationFormat>
  <Paragraphs>89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Segoe UI</vt:lpstr>
      <vt:lpstr>Segoe UI Semibold</vt:lpstr>
      <vt:lpstr>Segoe UI Semilight</vt:lpstr>
      <vt:lpstr>Wingdings</vt:lpstr>
      <vt:lpstr>Azure PPT Template - 2018</vt:lpstr>
      <vt:lpstr>Azure Synapse Analytics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Synapse Analytics </dc:title>
  <dc:creator>Zoiner Tejada</dc:creator>
  <cp:lastModifiedBy>Zoiner Tejada</cp:lastModifiedBy>
  <cp:revision>45</cp:revision>
  <dcterms:created xsi:type="dcterms:W3CDTF">2020-03-18T15:56:09Z</dcterms:created>
  <dcterms:modified xsi:type="dcterms:W3CDTF">2020-03-18T17:29:54Z</dcterms:modified>
</cp:coreProperties>
</file>